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4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72" r:id="rId14"/>
    <p:sldId id="271" r:id="rId15"/>
    <p:sldId id="274" r:id="rId16"/>
    <p:sldId id="275" r:id="rId17"/>
    <p:sldId id="279" r:id="rId18"/>
    <p:sldId id="276" r:id="rId19"/>
    <p:sldId id="277" r:id="rId20"/>
    <p:sldId id="283" r:id="rId21"/>
    <p:sldId id="280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Winter </a:t>
            </a:r>
            <a:r>
              <a:rPr lang="en-US" dirty="0"/>
              <a:t>Term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Question 2 - Winter Term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0.16669999999999999</c:v>
                </c:pt>
                <c:pt idx="1">
                  <c:v>0.83330000000000004</c:v>
                </c:pt>
                <c:pt idx="2" formatCode="0%">
                  <c:v>0</c:v>
                </c:pt>
                <c:pt idx="3" formatCode="0%">
                  <c:v>0</c:v>
                </c:pt>
                <c:pt idx="4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Spring </a:t>
            </a:r>
            <a:r>
              <a:rPr lang="en-US" dirty="0"/>
              <a:t>Term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Question 2 - Spring Term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Winter </a:t>
            </a:r>
            <a:r>
              <a:rPr lang="en-US" dirty="0"/>
              <a:t>Term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Question 3 - Winter Term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</c:v>
                </c:pt>
                <c:pt idx="1">
                  <c:v>0.66669999999999996</c:v>
                </c:pt>
                <c:pt idx="2">
                  <c:v>0.16669999999999999</c:v>
                </c:pt>
                <c:pt idx="3">
                  <c:v>0.16669999999999999</c:v>
                </c:pt>
                <c:pt idx="4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Spring </a:t>
            </a:r>
            <a:r>
              <a:rPr lang="en-US" dirty="0"/>
              <a:t>Term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Question 3 - Spring Term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0.5</c:v>
                </c:pt>
                <c:pt idx="2">
                  <c:v>0</c:v>
                </c:pt>
                <c:pt idx="3">
                  <c:v>0.25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Winter </a:t>
            </a:r>
            <a:r>
              <a:rPr lang="en-US" dirty="0"/>
              <a:t>Term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General Opinion of the Personal Librarian Program - Winter Term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Very Favorable</c:v>
                </c:pt>
                <c:pt idx="1">
                  <c:v>Favorable</c:v>
                </c:pt>
                <c:pt idx="2">
                  <c:v>Neutral</c:v>
                </c:pt>
                <c:pt idx="3">
                  <c:v>Unfavorable</c:v>
                </c:pt>
                <c:pt idx="4">
                  <c:v>Very Unfavorable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16.670000000000002</c:v>
                </c:pt>
                <c:pt idx="1">
                  <c:v>50</c:v>
                </c:pt>
                <c:pt idx="2">
                  <c:v>16.670000000000002</c:v>
                </c:pt>
                <c:pt idx="3">
                  <c:v>16.670000000000002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Spring </a:t>
            </a:r>
            <a:r>
              <a:rPr lang="en-US" dirty="0"/>
              <a:t>Term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General Opinion of the Personal Librarian Program - Spring Term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Very Favorable</c:v>
                </c:pt>
                <c:pt idx="1">
                  <c:v>Favorable</c:v>
                </c:pt>
                <c:pt idx="2">
                  <c:v>Neutral</c:v>
                </c:pt>
                <c:pt idx="3">
                  <c:v>Unfavorable</c:v>
                </c:pt>
                <c:pt idx="4">
                  <c:v>Very Unfavorable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</c:v>
                </c:pt>
                <c:pt idx="1">
                  <c:v>0</c:v>
                </c:pt>
                <c:pt idx="2">
                  <c:v>25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0A1-BA15-4AFB-8718-002A7FCAAE46}" type="datetimeFigureOut">
              <a:rPr lang="en-US" smtClean="0"/>
              <a:t>7/11/2014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98D-17EE-4845-835A-E170342472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0A1-BA15-4AFB-8718-002A7FCAAE46}" type="datetimeFigureOut">
              <a:rPr lang="en-US" smtClean="0"/>
              <a:t>7/11/2014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98D-17EE-4845-835A-E170342472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0A1-BA15-4AFB-8718-002A7FCAAE46}" type="datetimeFigureOut">
              <a:rPr lang="en-US" smtClean="0"/>
              <a:t>7/11/2014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98D-17EE-4845-835A-E170342472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0A1-BA15-4AFB-8718-002A7FCAAE46}" type="datetimeFigureOut">
              <a:rPr lang="en-US" smtClean="0"/>
              <a:t>7/11/2014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98D-17EE-4845-835A-E170342472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0A1-BA15-4AFB-8718-002A7FCAAE46}" type="datetimeFigureOut">
              <a:rPr lang="en-US" smtClean="0"/>
              <a:t>7/11/2014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98D-17EE-4845-835A-E170342472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0A1-BA15-4AFB-8718-002A7FCAAE46}" type="datetimeFigureOut">
              <a:rPr lang="en-US" smtClean="0"/>
              <a:t>7/11/2014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98D-17EE-4845-835A-E170342472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0A1-BA15-4AFB-8718-002A7FCAAE46}" type="datetimeFigureOut">
              <a:rPr lang="en-US" smtClean="0"/>
              <a:t>7/11/2014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98D-17EE-4845-835A-E170342472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0A1-BA15-4AFB-8718-002A7FCAAE46}" type="datetimeFigureOut">
              <a:rPr lang="en-US" smtClean="0"/>
              <a:t>7/11/2014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98D-17EE-4845-835A-E170342472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0A1-BA15-4AFB-8718-002A7FCAAE46}" type="datetimeFigureOut">
              <a:rPr lang="en-US" smtClean="0"/>
              <a:t>7/11/2014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98D-17EE-4845-835A-E170342472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0A1-BA15-4AFB-8718-002A7FCAAE46}" type="datetimeFigureOut">
              <a:rPr lang="en-US" smtClean="0"/>
              <a:t>7/11/2014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B3498D-17EE-4845-835A-E170342472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0A1-BA15-4AFB-8718-002A7FCAAE46}" type="datetimeFigureOut">
              <a:rPr lang="en-US" smtClean="0"/>
              <a:t>7/11/2014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98D-17EE-4845-835A-E170342472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0ED90A1-BA15-4AFB-8718-002A7FCAAE46}" type="datetimeFigureOut">
              <a:rPr lang="en-US" smtClean="0"/>
              <a:t>7/11/2014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4B3498D-17EE-4845-835A-E170342472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swipely.com/marketing/marketing-a-spa-how-alayne-white-gets-them-in-the-doo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nformationliteracy.org.uk/wp-content/uploads/2014/02/ACRL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 Librarian: From Resources to Relationships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927848" y="2314421"/>
            <a:ext cx="6511131" cy="22717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Jean Moats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Joe Eshleman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Valerie Freeman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Richard Moniz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 Henry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David Jewell</a:t>
            </a:r>
          </a:p>
          <a:p>
            <a:endParaRPr lang="en-US" dirty="0"/>
          </a:p>
        </p:txBody>
      </p:sp>
      <p:pic>
        <p:nvPicPr>
          <p:cNvPr id="1026" name="Picture 2" descr="C:\Users\rmoniz\AppData\Local\Microsoft\Windows\Temporary Internet Files\Content.IE5\W5F95UEO\MP9004483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49580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Andrea Pampaloni &amp; Nora Bird (2014)-Community College Study</a:t>
            </a:r>
          </a:p>
          <a:p>
            <a:r>
              <a:rPr lang="en-US" sz="1200" dirty="0" smtClean="0"/>
              <a:t>“Building Relationships through a Digital Branch Library: Finding the Community in Community College Library Web Sites”</a:t>
            </a:r>
          </a:p>
          <a:p>
            <a:endParaRPr lang="en-US" dirty="0" smtClean="0"/>
          </a:p>
          <a:p>
            <a:r>
              <a:rPr lang="en-US" dirty="0" smtClean="0"/>
              <a:t>Lorri </a:t>
            </a:r>
            <a:r>
              <a:rPr lang="en-US" dirty="0"/>
              <a:t>Mon and </a:t>
            </a:r>
            <a:r>
              <a:rPr lang="en-US" dirty="0" smtClean="0"/>
              <a:t>Lydia </a:t>
            </a:r>
            <a:r>
              <a:rPr lang="en-US" dirty="0"/>
              <a:t>Eato Harris </a:t>
            </a:r>
            <a:r>
              <a:rPr lang="en-US" dirty="0" smtClean="0"/>
              <a:t>(2011)-Professional Visibility</a:t>
            </a:r>
          </a:p>
          <a:p>
            <a:r>
              <a:rPr lang="en-US" sz="1200" dirty="0"/>
              <a:t>“The Death of the Anonymous Librarian”</a:t>
            </a:r>
            <a:endParaRPr lang="en-US" sz="1200" dirty="0" smtClean="0"/>
          </a:p>
          <a:p>
            <a:endParaRPr lang="en-US" dirty="0"/>
          </a:p>
          <a:p>
            <a:r>
              <a:rPr lang="en-US" dirty="0"/>
              <a:t>Casey Kadavy and Kim </a:t>
            </a:r>
            <a:r>
              <a:rPr lang="en-US" dirty="0" smtClean="0"/>
              <a:t>Chuppa-Cornell (2011) Narrated Videos</a:t>
            </a:r>
          </a:p>
          <a:p>
            <a:r>
              <a:rPr lang="en-US" sz="1200" dirty="0"/>
              <a:t>“A Personal Touch: Embedding Library Faculty into Online English 102”</a:t>
            </a:r>
            <a:endParaRPr lang="en-US" sz="1200" dirty="0" smtClean="0"/>
          </a:p>
          <a:p>
            <a:endParaRPr lang="en-US" dirty="0"/>
          </a:p>
          <a:p>
            <a:r>
              <a:rPr lang="en-US" dirty="0"/>
              <a:t>Susan E. </a:t>
            </a:r>
            <a:r>
              <a:rPr lang="en-US" dirty="0" smtClean="0"/>
              <a:t>Montgomery (2010)-Webster University Webinars</a:t>
            </a:r>
          </a:p>
          <a:p>
            <a:r>
              <a:rPr lang="en-US" sz="1200" dirty="0"/>
              <a:t>“Online Webinars! Interactive Learning Where Our Users Are:  The Future of Embedded Librarianship”</a:t>
            </a:r>
            <a:endParaRPr lang="en-US" sz="1200" dirty="0" smtClean="0"/>
          </a:p>
          <a:p>
            <a:endParaRPr lang="en-US" dirty="0"/>
          </a:p>
          <a:p>
            <a:r>
              <a:rPr lang="en-US" dirty="0"/>
              <a:t>Brett Nunn and Elizabeth </a:t>
            </a:r>
            <a:r>
              <a:rPr lang="en-US" dirty="0" smtClean="0"/>
              <a:t>Ruane (2012)-Mississippi State F2F</a:t>
            </a:r>
          </a:p>
          <a:p>
            <a:r>
              <a:rPr lang="en-US" sz="1200" dirty="0"/>
              <a:t>“Marketing Gets Personal: Promoting Reference Staff to Reach Users”</a:t>
            </a:r>
          </a:p>
        </p:txBody>
      </p:sp>
    </p:spTree>
    <p:extLst>
      <p:ext uri="{BB962C8B-B14F-4D97-AF65-F5344CB8AC3E}">
        <p14:creationId xmlns:p14="http://schemas.microsoft.com/office/powerpoint/2010/main" val="180640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33043"/>
            <a:ext cx="3810000" cy="3827009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gwNDA0NDRANDQwNEBAQDA0NDw4MDQwMFhAWFBMQEhIXHiYeFxkvGRISKy8gIycpLCwsFR4xNTAqNSYrLCkBCQoKDgwOGg8MGSwjHhw1NTU1NTUrMykpKTUqNSwpNSk1LjU1LTUpLCkpKSkxNSksKSwsLCksKSkpLCkpKSkpKf/AABEIANYA7AMBIgACEQEDEQH/xAAbAAEAAwEBAQEAAAAAAAAAAAAAAQMGBQQCB//EAEEQAAECAQQNCQUJAQEAAAAAAAABAgMEBRGyBhITFCEzNFFScnOR0SIxMmJxkqGis0FhgbHBByQ1U3SCw9LhQiP/xAAYAQEAAwEAAAAAAAAAAAAAAAAAAQIEA//EACgRAQABAgQGAgIDAAAAAAAAAAABAhMyM1JhAxExcbHBBIEhkSIjUf/aAAwDAQACEQMRAD8A/cQAABTGdSqMT24Xe5pEkalzTtdWUC8EWiZk3C0TMm4CQRapmQWqe4CQRap7hap7gJBFqmZBapmQCQRapmQWqZkAkEWqZkFqmZAJBFqmZBapmQCQRapmQWqZkAkEWqZkFqmZAJBFqmZNwtUzJuAkEWiZk3C0TMm4CQeeWsRYdHNS5iUp73ohEhjWzVavShqrXfDmA9IAAHy96NRVXmQ+jxSh10iJBTot5UT6IBdJWqqK93Sfh7G+xCZHi07XVlLimR4tv7qygXAAAAAAAAAAAAAAAAAAAAAAAAAAAAAKZX0E14fqNPO5tzlKOToxm2rtdOZT0Svoprw/UafEvhq6Eqp0m8pvan+UgekFUmjpEhtentTx9paBVK4qshRHpRS1jnJTzUo1VwnHsWfEfAfEe62iPiOtnWtFOBF+qnVnDERtm+qpybEslXaOqtLRH8ebjNU3YjaXaSnP4IUyRFubcOf2JpKXoUyXFt+PzUq7LOVn8EHKz+CEgCOVn8EHKz+CEgCOVn8EHKz+CEgCOVpLuQcrSXchIAih2ku5BQ7SXchIAih2ku5BQ7SXchIAih2ku5BQ7SXc0kARQ7SXc3gKHaS7mkgCKHaS7mih2ku5pIAih2ku5oodpLubwJAHzQ7SXc3gKHaS7m8D6AFEpa61TlL04fsb+Y33F1DtJdzeBXKeimvD9RpaBw7H5ZEWVSqTqqXKE5ysSihUofa89PuNAZmx/wDEZd2v9Zxpi9ccp/DhwKpqp5z/ALLzzhiI2zfVU5FiGSLtHVWnXnDERtm+qpx7D8kXaOqtEYZRVnU9p9O6hTJcW34/NS5CmS4tvZ9SjQtAAAAAAAAAAAAAAAAAAAAAAAAAAAAAVSnoprw/UaWlUp6Ka8P1GloGcse/EZf2u9ZxpzMWO/iMv1nes80504nVn+Ng+58vPOGIjbN9VTjWG5Iu0dVadmcMnjbN9VTi2GZGu0dVaRGGSrOp7T6d9CmSYtnZ9S5CmSYtnYUaFoAAAAAAAAAAAAAAAAAAAAAAAAAAAACqUdFNeH6jS0qlPRTXh+o0tAzljn4jOOsvrPNOZixv8QnHXX1Yhpy/E6s/xsH3Pl55wyeNs31VOJYUv3Ndq6q07c4ZPG2b6qnDsIyNdq6q0Rhkqzqe0+mhQpkmKZ2FyFMkxTNVCjQtAAAAAAAAAAAAAAAAAAAAAAAAAAAAAVSnoprw/UaWlUp6LdeH6jS0DOWNfiE5a/8ALENOZixjL5z2n8sQ05fidWf42X9z5l55wyeNs31VOFYPkS7V1Vp3ZwyeNs31VODYLkS7V1RgjDKKs6ntPpo0KZJimaqFyFMjxUPVT5FGlaAAAAAAAAAAAAAAAAAAAAAAAAAAAAAqlPM3Xh+ohaVSnmbtIddC0DN2L5fOm0/kiGoMvYtl86bX+SIagvX1Z/jZf3PmXnnHJ42zfVU4FgeRO2rqjDvzhk8bZvqqZ+wHIXbV1RgjDKKs+ntPppUKZHioeqnyLkKJHioeq35FGlcAAAAAAAAAAAAAAAAAAAAAAAAAAAAAqlPM3aQ66FpVKeZu0h10LQM3Yrl067VPUimoMvYpl067ZPUimoL14mf42X9z5l55wyeNs31VM9YBkLts6ow0M4YiNs31VM99n+Qu2zqjBGGUVZ9PafTTIUSPFQ9RvyL0KJFiYeo35FGlcAAAAAAAAAAAAAAAAAAAAAAAAAAAAAqlPM3aQ66FpVKeZm0h1kLQM3Ypl07bdK8Q1BmLFMtnbbpWimnL8TEz/Gy/35l55fiI2zfVUzv2fJ9xdtnVGGjl2Ji7N9VTN2DRaJEqWr3f+rsLURU6DPeTGCUVR/dT2n01CFEjxMPUb8gsqowqyLQmFeSnNvKpJHVIUNLSL0G/8pmT3nNpesFN8dSL3U4k3x1IvdTiBaCq+OpF7qcRfHUi91OIFoKr46kXupxF8dSL3U4gWgqvjqRe6nEXx1IvdTiBaCq+OpF7qcRfHUi91OIFoKr46kXu/wCi+OpF7v8AoFoKr46kXu/6L46kXu/6BaCq+OpF7ovjqRe6BaCq+OpF7ovjqRe4BaCq+OpF7gvjqRe4BaCq+OpF7ii+OpF7igJTzM2jKxaeOVSqhGciLjGf8LpIhdfPUi9xQOFYpls7fqErRDTmasVyudFwpTHRaFwLzxDSl+JicPjxy4f78yol2Ii7N9VTOfZ8tMhdtnVGGjl2Ji7N9VTO/Z+qXi6jmuzqjBGCUVZ1PafTvS3Cy09sRUZ8F6XlRxeULyoyJ7IbVX9zloTwa7vF5RoAAAAAAAAAAAAAAAAAAAAAAAAAAAAAFMsYqwnonStVVusmFPFELWPRzUcnM5EVOxUpJKJFgho38tXM+DXKieFAHGsWX73Ov6j6vNIZmxRUvudaMP3nD20vNMXr6uPAwfvyol2Ji7N9VTPWAIt4up57s6nuMNFLcTF1H1VMtYVEck2xFTprFcjNdzWNb4qgjDJVm09p9NJJMKOifmPVU1E5LfBqL8S8+YbEa1rU5moiJ2IlCH0UdgAAAAAAAAAAAAAAAAAAAAAAAAAAARdG02tKW2anDuJRUpVPanOmYAUQsEWK3StXp8UtVqJvLyiLgiw10kexdyOSqu8DjWKrTKZ0/VOT4Uv4mkM5YslEpnT2/el+bjRlq+rlwsKmWYmLqPqqZWwflSZrE5mxnxF/bDY1vi6n9prJSxXQ3tTnc1yJ2qlBiJvmSeZO1WwaIaKuFEdAX50lqfzExzRXziqKojm24MqyTz6nO+n4ydPofdxnvP5pPwJt7wi9OiWnBmbjPel5pPwFwnrS8ZPwFveC9OiWmBmbhPWl4yfgLhPWl4yfgRb3gvTolpgZm4T1peMn4C4z1peMn4C3vBenTLTAzNxnrS80n4C4z1peMn4C3vBenTLTAzNxnrP5pPwFxnvP5pPwFveC9OmWmBmbjPefzSfgLjPel5pPwFveC9OmWmBmbjPel5pPwFwnvS80n/qLe8F6dMtMDM3Ce9LzQP6i4T3peaB/UW94L06ZaYGZuE96Xmk/9RcJ70vNA/qLe8F6dMtMDMXGe9LzSfgLjPmfzSfgTb3gvTploYkBXKuFERcPtpRbS1Pm9lwYUShUXAmZVWhDP3GfM/mk/AXGfM/mk/AW94L06Zd9slVPaiUe6mnAmHeikRmWkJF57m5H/BHUr5VU4NxnzP5pPwKXySflRUV9LVpRUpk/MvwFveC9OmXvsVT7xOn6t31NGcCxObZTASUOlKURI0RH02zHWy0YV5PvO+Uq6ulEcoAAVX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276600" cy="33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THINKING OUTSIDE THE BOX – OUTSIDE HIGHER EDUCATION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Bookstores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British Airways Networking in the Sky Event (2008)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White Spas (2013)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Ebsco</a:t>
            </a:r>
          </a:p>
          <a:p>
            <a:endParaRPr lang="en-US" dirty="0"/>
          </a:p>
        </p:txBody>
      </p:sp>
      <p:pic>
        <p:nvPicPr>
          <p:cNvPr id="6146" name="Picture 2" descr="C:\Users\rmoniz\AppData\Local\Microsoft\Windows\Temporary Internet Files\Content.IE5\Y9SLDX3Q\MC9002924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6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THINKING OUTSIDE THE BOX – INSIDE HIGHER EDUCATION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Academic Support Centers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Information Technology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Career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Health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Student Affairs</a:t>
            </a:r>
            <a:endParaRPr lang="en-US" b="1" dirty="0"/>
          </a:p>
        </p:txBody>
      </p:sp>
      <p:pic>
        <p:nvPicPr>
          <p:cNvPr id="7170" name="Picture 2" descr="C:\Users\rmoniz\AppData\Local\Microsoft\Windows\Temporary Internet Files\Content.IE5\UGF9NK23\MP9004422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44" y="2110264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44" y="337066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FACULTY PERSPECTIVE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7199"/>
              </p:ext>
            </p:extLst>
          </p:nvPr>
        </p:nvGraphicFramePr>
        <p:xfrm>
          <a:off x="925512" y="990600"/>
          <a:ext cx="7521575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9875"/>
                <a:gridCol w="2400887"/>
                <a:gridCol w="2200813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Winter Term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Spring Term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Strongly Agree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16.67% (1)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50% (2)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83.33% (5)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25% (1)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Neither Agree or Disagree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25% (1)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Disagree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Strongly Disagree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29969039"/>
              </p:ext>
            </p:extLst>
          </p:nvPr>
        </p:nvGraphicFramePr>
        <p:xfrm>
          <a:off x="561622" y="2743200"/>
          <a:ext cx="3886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77090258"/>
              </p:ext>
            </p:extLst>
          </p:nvPr>
        </p:nvGraphicFramePr>
        <p:xfrm>
          <a:off x="4800600" y="2667000"/>
          <a:ext cx="4131522" cy="1786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54102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“I </a:t>
            </a:r>
            <a:r>
              <a:rPr lang="en-US" sz="2000" b="1" dirty="0"/>
              <a:t>incorporated the Personal Librarian Program in a meaningful way into my English course</a:t>
            </a:r>
            <a:r>
              <a:rPr lang="en-US" sz="2000" b="1" dirty="0" smtClean="0"/>
              <a:t>.”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421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44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FACULTY PERSPECTIVE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53340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“The </a:t>
            </a:r>
            <a:r>
              <a:rPr lang="en-US" sz="2000" b="1" dirty="0"/>
              <a:t>Personal Librarian Program helped my students on outcomes and/or objectives for the course, such as better research papers</a:t>
            </a:r>
            <a:r>
              <a:rPr lang="en-US" sz="2000" b="1" dirty="0" smtClean="0"/>
              <a:t>.”</a:t>
            </a:r>
            <a:endParaRPr lang="en-US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39242"/>
              </p:ext>
            </p:extLst>
          </p:nvPr>
        </p:nvGraphicFramePr>
        <p:xfrm>
          <a:off x="849312" y="990600"/>
          <a:ext cx="7521575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9875"/>
                <a:gridCol w="2400887"/>
                <a:gridCol w="2200813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Winter Term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Spring Term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Strongly Agree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25% (1)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66.67% (4)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50% (2)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Neither Agree or Disagree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16.67% (1)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Disagree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16.67% (1)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25% (1)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Strongly Disagree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07960352"/>
              </p:ext>
            </p:extLst>
          </p:nvPr>
        </p:nvGraphicFramePr>
        <p:xfrm>
          <a:off x="762000" y="2667000"/>
          <a:ext cx="3505201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11737663"/>
              </p:ext>
            </p:extLst>
          </p:nvPr>
        </p:nvGraphicFramePr>
        <p:xfrm>
          <a:off x="4964289" y="2667000"/>
          <a:ext cx="3728155" cy="187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9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1667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FACULTY PERSPECTIVE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54864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What is your general opinion of the Personal Librarian Program?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387736"/>
              </p:ext>
            </p:extLst>
          </p:nvPr>
        </p:nvGraphicFramePr>
        <p:xfrm>
          <a:off x="914400" y="1066800"/>
          <a:ext cx="7521575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9875"/>
                <a:gridCol w="2400887"/>
                <a:gridCol w="2200813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Winter Term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Spring Term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Very Favorable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16.67% (1)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75% (3)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Favorable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50% (3)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Neutral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16.67% (1)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25% (1)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Unfavorable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16.67% (1)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Very Unfavorable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43869465"/>
              </p:ext>
            </p:extLst>
          </p:nvPr>
        </p:nvGraphicFramePr>
        <p:xfrm>
          <a:off x="381000" y="2667000"/>
          <a:ext cx="4038600" cy="19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18909094"/>
              </p:ext>
            </p:extLst>
          </p:nvPr>
        </p:nvGraphicFramePr>
        <p:xfrm>
          <a:off x="5000978" y="2743200"/>
          <a:ext cx="3685822" cy="197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35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44" y="60901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FACULTY PERSPECTIVE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990600" y="1859340"/>
            <a:ext cx="731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“I think that I could do more next term by encouraging my students to seek out their help more than they did this term.  I think the students don’t see a need for the personal librarian until the final week of classes when essays are due.  What I plan to do next term is incorporate the librarians in more of a direct way: actually have the students go to them for help and feedback for at least one assignment (probably finding and citing sources)”.</a:t>
            </a:r>
          </a:p>
        </p:txBody>
      </p:sp>
    </p:spTree>
    <p:extLst>
      <p:ext uri="{BB962C8B-B14F-4D97-AF65-F5344CB8AC3E}">
        <p14:creationId xmlns:p14="http://schemas.microsoft.com/office/powerpoint/2010/main" val="6045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7023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BEST PRACTICES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Web pages or videos that humanize the librarians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Assigning Personal Librarians to a specific department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Utilizing email to connect and encourage students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Marketing all the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Learn from outside the library </a:t>
            </a:r>
            <a:endParaRPr lang="en-US" b="1" dirty="0"/>
          </a:p>
        </p:txBody>
      </p:sp>
      <p:pic>
        <p:nvPicPr>
          <p:cNvPr id="13314" name="Picture 2" descr="C:\Users\rmoniz\AppData\Local\Microsoft\Windows\Temporary Internet Files\Content.IE5\UGF9NK23\MP90038468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676400" cy="338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21733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FUTURE OF PERSONAL LIBRARIAN</a:t>
            </a:r>
            <a:endParaRPr lang="en-US" sz="2400" b="1" dirty="0"/>
          </a:p>
        </p:txBody>
      </p:sp>
      <p:pic>
        <p:nvPicPr>
          <p:cNvPr id="11266" name="Picture 2" descr="C:\Users\rmoniz\AppData\Local\Microsoft\Windows\Temporary Internet Files\Content.IE5\AEPUM4LV\MP900442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33311"/>
            <a:ext cx="49149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28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AGENDA</a:t>
            </a:r>
            <a:endParaRPr lang="en-US" sz="2400" b="1" dirty="0"/>
          </a:p>
        </p:txBody>
      </p:sp>
      <p:pic>
        <p:nvPicPr>
          <p:cNvPr id="2052" name="Picture 4" descr="C:\Users\rmoniz\AppData\Local\Microsoft\Windows\Temporary Internet Files\Content.IE5\Y9SLDX3Q\MM90023646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91197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79119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History of Personal Librarian</a:t>
            </a:r>
            <a:endParaRPr lang="en-US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ea typeface="Calibri"/>
                <a:cs typeface="Times New Roman"/>
              </a:rPr>
              <a:t>Personal Librarian Program at Johnson &amp;  Wales Charlotte Campus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ea typeface="Calibri"/>
                <a:cs typeface="Times New Roman"/>
              </a:rPr>
              <a:t>Personal Librarians and Embedded Librarians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ea typeface="Calibri"/>
                <a:cs typeface="Times New Roman"/>
              </a:rPr>
              <a:t>Personalizing and Branding for Liaisons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ea typeface="Calibri"/>
                <a:cs typeface="Times New Roman"/>
              </a:rPr>
              <a:t>Personal Services Ideas -Outside and Inside the Library and the Campus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ea typeface="Calibri"/>
                <a:cs typeface="Times New Roman"/>
              </a:rPr>
              <a:t>Personal Librarian – Faculty Perspective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ea typeface="Calibri"/>
                <a:cs typeface="Times New Roman"/>
              </a:rPr>
              <a:t>Best Practices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ea typeface="Calibri"/>
                <a:cs typeface="Times New Roman"/>
              </a:rPr>
              <a:t>The Future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 smtClean="0">
              <a:ea typeface="Calibri"/>
              <a:cs typeface="Times New Roman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 smtClean="0">
              <a:ea typeface="Calibri"/>
              <a:cs typeface="Times New Roman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75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QUESTIONS/THOUGHTS???</a:t>
            </a:r>
            <a:endParaRPr lang="en-US" sz="2400" b="1" dirty="0"/>
          </a:p>
        </p:txBody>
      </p:sp>
      <p:pic>
        <p:nvPicPr>
          <p:cNvPr id="12290" name="Picture 2" descr="C:\Users\rmoniz\AppData\Local\Microsoft\Windows\Temporary Internet Files\Content.IE5\UGF9NK23\MP9002894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638800" cy="37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951" y="76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PUBLICATIONS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34166"/>
            <a:ext cx="4064123" cy="42165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Coming Soon from </a:t>
            </a:r>
            <a:r>
              <a:rPr lang="en-US" dirty="0" smtClean="0"/>
              <a:t>ALA-Neal Schuman– </a:t>
            </a:r>
            <a:endParaRPr lang="en-US" dirty="0"/>
          </a:p>
          <a:p>
            <a:pPr algn="ctr"/>
            <a:r>
              <a:rPr lang="en-US" dirty="0"/>
              <a:t>The Personal Librarian : Enhancing the Student Experience</a:t>
            </a:r>
          </a:p>
          <a:p>
            <a:pPr algn="ctr"/>
            <a:r>
              <a:rPr lang="en-US" dirty="0"/>
              <a:t>Chapters</a:t>
            </a:r>
          </a:p>
          <a:p>
            <a:pPr algn="ctr"/>
            <a:r>
              <a:rPr lang="en-US" sz="1400" dirty="0"/>
              <a:t>Where did PL develop/come </a:t>
            </a:r>
            <a:r>
              <a:rPr lang="en-US" sz="1400" dirty="0" smtClean="0"/>
              <a:t>from? </a:t>
            </a:r>
            <a:endParaRPr lang="en-US" sz="1400" dirty="0"/>
          </a:p>
          <a:p>
            <a:pPr algn="ctr"/>
            <a:r>
              <a:rPr lang="en-US" sz="1400" dirty="0"/>
              <a:t>Personal Librarian: Development and Implementation of the Idea </a:t>
            </a:r>
          </a:p>
          <a:p>
            <a:pPr algn="ctr"/>
            <a:r>
              <a:rPr lang="en-US" sz="1400" dirty="0"/>
              <a:t>Information Literacy </a:t>
            </a:r>
          </a:p>
          <a:p>
            <a:pPr algn="ctr"/>
            <a:r>
              <a:rPr lang="en-US" sz="1400" dirty="0"/>
              <a:t>Embedded Librarianship </a:t>
            </a:r>
          </a:p>
          <a:p>
            <a:pPr algn="ctr"/>
            <a:r>
              <a:rPr lang="en-US" sz="1400" dirty="0"/>
              <a:t>Librarian Liaisons </a:t>
            </a:r>
          </a:p>
          <a:p>
            <a:pPr algn="ctr"/>
            <a:r>
              <a:rPr lang="en-US" sz="1400" dirty="0"/>
              <a:t>Personal Librarian: What can Other Sources Tell Us </a:t>
            </a:r>
          </a:p>
          <a:p>
            <a:pPr algn="ctr"/>
            <a:r>
              <a:rPr lang="en-US" sz="1400" dirty="0"/>
              <a:t>Personal Librarian: Practical Possibilities </a:t>
            </a:r>
          </a:p>
          <a:p>
            <a:pPr algn="ctr"/>
            <a:r>
              <a:rPr lang="en-US" sz="1400" dirty="0"/>
              <a:t>Personal Librarian: A Faculty Member’s Perspectives</a:t>
            </a:r>
          </a:p>
          <a:p>
            <a:pPr algn="ctr"/>
            <a:r>
              <a:rPr lang="en-US" sz="1400" dirty="0"/>
              <a:t>Personal Librarian: Applying the Concept to Other Student Support Services </a:t>
            </a:r>
          </a:p>
          <a:p>
            <a:pPr algn="ctr"/>
            <a:r>
              <a:rPr lang="en-US" sz="1400" dirty="0"/>
              <a:t>The Future of Personal Librarian </a:t>
            </a:r>
            <a:endParaRPr lang="en-US" sz="1400" dirty="0" smtClean="0"/>
          </a:p>
          <a:p>
            <a:pPr algn="ctr"/>
            <a:endParaRPr lang="en-US" sz="1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61" y="1263551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534166"/>
            <a:ext cx="4064123" cy="418576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80061" y="71465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Available Now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3861" y="407359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Fundamentals for the Academic Liaison</a:t>
            </a:r>
          </a:p>
        </p:txBody>
      </p:sp>
    </p:spTree>
    <p:extLst>
      <p:ext uri="{BB962C8B-B14F-4D97-AF65-F5344CB8AC3E}">
        <p14:creationId xmlns:p14="http://schemas.microsoft.com/office/powerpoint/2010/main" val="8719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458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References</a:t>
            </a:r>
          </a:p>
          <a:p>
            <a:endParaRPr lang="en-US" sz="1400" dirty="0"/>
          </a:p>
          <a:p>
            <a:r>
              <a:rPr lang="en-US" sz="1200" dirty="0"/>
              <a:t>Harris, Colleen, “The Case for Partnering Doctoral Students with Librarians: A Synthesis of the Literatures”, </a:t>
            </a:r>
            <a:r>
              <a:rPr lang="en-US" sz="1200" i="1" dirty="0"/>
              <a:t>Library Review</a:t>
            </a:r>
            <a:r>
              <a:rPr lang="en-US" sz="1200" dirty="0"/>
              <a:t> 60, no. 7 (2011): 604.</a:t>
            </a:r>
          </a:p>
          <a:p>
            <a:r>
              <a:rPr lang="en-US" sz="1200" dirty="0"/>
              <a:t>Wong, Shun Han Rebekah and Dianne Cmor, “Measuring Association between Library Instruction and Graduation GPA”, </a:t>
            </a:r>
            <a:r>
              <a:rPr lang="en-US" sz="1200" i="1" dirty="0"/>
              <a:t>College &amp; Research Libraries</a:t>
            </a:r>
            <a:r>
              <a:rPr lang="en-US" sz="1200" dirty="0"/>
              <a:t> 72, no. 5 (September 2011): 470.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Cook, Jean, “A Library Credit Course and Student Success Rates: a longitudinal study”, </a:t>
            </a:r>
            <a:r>
              <a:rPr lang="en-US" sz="1200" i="1" dirty="0"/>
              <a:t>College and Research Libraries,</a:t>
            </a:r>
            <a:r>
              <a:rPr lang="en-US" sz="1200" dirty="0"/>
              <a:t> (May 2014).</a:t>
            </a:r>
          </a:p>
          <a:p>
            <a:r>
              <a:rPr lang="en-US" sz="1200" dirty="0"/>
              <a:t> </a:t>
            </a:r>
            <a:endParaRPr lang="en-US" sz="1200" dirty="0" smtClean="0"/>
          </a:p>
          <a:p>
            <a:r>
              <a:rPr lang="en-US" sz="1200" dirty="0" smtClean="0"/>
              <a:t>Daum, Kevin. </a:t>
            </a:r>
            <a:r>
              <a:rPr lang="en-US" sz="1200" dirty="0"/>
              <a:t>“Make it Memorable: Face-Face Connections Provide the Most Value.” </a:t>
            </a:r>
            <a:r>
              <a:rPr lang="en-US" sz="1200" i="1" dirty="0"/>
              <a:t>Small Business Los </a:t>
            </a:r>
            <a:r>
              <a:rPr lang="en-US" sz="1200" i="1" dirty="0" smtClean="0"/>
              <a:t>Angeles</a:t>
            </a:r>
            <a:r>
              <a:rPr lang="en-US" sz="1200" dirty="0" smtClean="0"/>
              <a:t> </a:t>
            </a:r>
            <a:r>
              <a:rPr lang="en-US" sz="1200" dirty="0"/>
              <a:t>6, no. 3 (2010): 8.</a:t>
            </a:r>
          </a:p>
          <a:p>
            <a:endParaRPr lang="en-US" sz="1200" dirty="0"/>
          </a:p>
          <a:p>
            <a:r>
              <a:rPr lang="en-US" sz="1200" dirty="0"/>
              <a:t>Pampaloni, Andrea and Nora Bird, “Building Relationships through a Digital Branch Library: Finding the Community in Community College Library Web Sites”,  </a:t>
            </a:r>
            <a:r>
              <a:rPr lang="en-US" sz="1200" i="1" dirty="0"/>
              <a:t>Community College Journal of Research and Practice,</a:t>
            </a:r>
            <a:r>
              <a:rPr lang="en-US" sz="1200" dirty="0"/>
              <a:t> (2014).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Mon, Lorri and Lydia Eato Harris, “The Death of the Anonymous Librarian”, </a:t>
            </a:r>
            <a:r>
              <a:rPr lang="en-US" sz="1200" i="1" dirty="0"/>
              <a:t>The Reference Librarian</a:t>
            </a:r>
            <a:r>
              <a:rPr lang="en-US" sz="1200" dirty="0"/>
              <a:t>, 52, no. 4 (2011), 352-364.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Kadavy, Casey and Kim Chuppa-Cornell, “A Personal Touch: Embedding Library Faculty into Online English 102”, </a:t>
            </a:r>
            <a:r>
              <a:rPr lang="en-US" sz="1200" i="1" dirty="0"/>
              <a:t>Teaching English in the Two Year College TETCY</a:t>
            </a:r>
            <a:r>
              <a:rPr lang="en-US" sz="1200" dirty="0"/>
              <a:t>, 39, no. 1 (2011), 63-77.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Montgomery, Susan E., “Online Webinars! Interactive Learning Where Our Users Are: The Future of Embedded Librarianship”, </a:t>
            </a:r>
            <a:r>
              <a:rPr lang="en-US" sz="1200" i="1" dirty="0"/>
              <a:t>Public Services Quarterly</a:t>
            </a:r>
            <a:r>
              <a:rPr lang="en-US" sz="1200" dirty="0"/>
              <a:t>, 6, no. 2-3 (2010), 306-311.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Nunn, Brett and Elizabeth Ruane, “Marketing Gets Personal: “Promoting Reference Staff to Reach Users”, </a:t>
            </a:r>
            <a:r>
              <a:rPr lang="en-US" sz="1200" i="1" dirty="0"/>
              <a:t>Journal of Library Administration</a:t>
            </a:r>
            <a:r>
              <a:rPr lang="en-US" sz="1200" dirty="0"/>
              <a:t>, 52, no. 6-7 (2012), 571-580.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Wang, </a:t>
            </a:r>
            <a:r>
              <a:rPr lang="en-US" sz="1200" dirty="0" smtClean="0"/>
              <a:t>Rui, </a:t>
            </a:r>
            <a:r>
              <a:rPr lang="en-US" sz="1200" dirty="0"/>
              <a:t>“The Lasting Impact of a Library Credit Course”, </a:t>
            </a:r>
            <a:r>
              <a:rPr lang="en-US" sz="1200" i="1" dirty="0"/>
              <a:t>portal: Libraries and the Academy</a:t>
            </a:r>
            <a:r>
              <a:rPr lang="en-US" sz="1200" dirty="0"/>
              <a:t>, 6, no. 1 (2006), 79-92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dirty="0" smtClean="0">
                <a:effectLst/>
              </a:rPr>
              <a:t>White, Alayne. “Marketing a Spa: How Alayne White Gets Them in the Door.” The Swipely Payment Marketing Blog, Last updated July 9, 2013, </a:t>
            </a:r>
            <a:r>
              <a:rPr lang="en-US" sz="1200" u="sng" dirty="0">
                <a:hlinkClick r:id="rId2"/>
              </a:rPr>
              <a:t>http://blog.swipely.com/marketing/marketing-a-spa-how-alayne-white-gets-them-in-the-door</a:t>
            </a:r>
            <a:endParaRPr lang="en-US" sz="1200" dirty="0" smtClean="0">
              <a:effectLst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89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28343"/>
            <a:ext cx="6477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First mentioned in 1984 -</a:t>
            </a:r>
          </a:p>
          <a:p>
            <a:r>
              <a:rPr lang="en-US" dirty="0"/>
              <a:t>     Newton Gresham Library (NGL) at Sam Houston State University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ea typeface="Calibri"/>
                <a:cs typeface="Times New Roman"/>
              </a:rPr>
              <a:t>1996 - as an outreach initiative, the reference librarians at Cushing/Whitney Medical Library at Yale University School of Medicine started a Personal Librarian program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/>
              <a:t>“The goals were simple: (1) divide the incoming medical student class evenly among five reference librarians;  (2) send three to four messages in one year (so as not to inundate them with too much information); and (3) report anecdotally at the end of the first year.”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9495" y="228600"/>
            <a:ext cx="7520940" cy="548640"/>
          </a:xfrm>
        </p:spPr>
        <p:txBody>
          <a:bodyPr/>
          <a:lstStyle/>
          <a:p>
            <a:r>
              <a:rPr lang="en-US" sz="2400" b="1" dirty="0" smtClean="0"/>
              <a:t>History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75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History  CONTINUED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0" dirty="0" smtClean="0"/>
              <a:t>2000 University Of Richmond and Personal Outreach to Students</a:t>
            </a:r>
          </a:p>
          <a:p>
            <a:pPr>
              <a:buFont typeface="Arial" pitchFamily="34" charset="0"/>
              <a:buChar char="•"/>
            </a:pPr>
            <a:endParaRPr lang="en-US" sz="1800" b="0" dirty="0"/>
          </a:p>
          <a:p>
            <a:pPr>
              <a:buFont typeface="Arial" pitchFamily="34" charset="0"/>
              <a:buChar char="•"/>
            </a:pPr>
            <a:r>
              <a:rPr lang="en-US" sz="1800" b="0" dirty="0" smtClean="0"/>
              <a:t>2008 Yale University Undergraduates</a:t>
            </a:r>
          </a:p>
          <a:p>
            <a:pPr marL="0" indent="0"/>
            <a:endParaRPr lang="en-US" sz="1800" b="0" dirty="0"/>
          </a:p>
          <a:p>
            <a:pPr>
              <a:buFont typeface="Arial" pitchFamily="34" charset="0"/>
              <a:buChar char="•"/>
            </a:pPr>
            <a:r>
              <a:rPr lang="en-US" sz="1800" b="0" dirty="0" smtClean="0"/>
              <a:t>2010 Drexel University</a:t>
            </a:r>
          </a:p>
          <a:p>
            <a:pPr>
              <a:buFont typeface="Arial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Other programs  from large schools to smaller schools. </a:t>
            </a:r>
            <a:endParaRPr lang="en-US" sz="1800" b="0" dirty="0"/>
          </a:p>
        </p:txBody>
      </p:sp>
      <p:pic>
        <p:nvPicPr>
          <p:cNvPr id="1026" name="Picture 2" descr="C:\Users\jmoats\AppData\Local\Microsoft\Windows\Temporary Internet Files\Content.IE5\002AU0L9\MC900363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799539" cy="13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1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7724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Implementation at Johnson &amp; Wales University - Charlotte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76400"/>
            <a:ext cx="7520940" cy="300407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2011/2012 – Campus-wide retention committee with broad representation conducts brainstorming exercises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September 2012 – Personal Librarian pilot is implemented in all English Composition classes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September 2013 – Personal Librarian adaptation incorporated into Jumpstart, etc.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2013/2014 – Continued revision of Personal Librarian based on faculty and student feedback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rmoniz\AppData\Local\Microsoft\Windows\Temporary Internet Files\Content.IE5\002AU0L9\MC900053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4648200"/>
            <a:ext cx="1720901" cy="17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Connecting to Past (and Future) Success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28800"/>
            <a:ext cx="7520940" cy="285167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ACRL’s Information Literacy Competency Standards for Higher Education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ACRL’s new Framework</a:t>
            </a:r>
          </a:p>
        </p:txBody>
      </p:sp>
      <p:pic>
        <p:nvPicPr>
          <p:cNvPr id="4098" name="Picture 2" descr="Association of College &amp; Research Librar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28575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Connecting to Past (and Future) Success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170217">
            <a:off x="2073898" y="324018"/>
            <a:ext cx="7353300" cy="32326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Embedded Librarianship!</a:t>
            </a:r>
            <a:endParaRPr lang="en-US" sz="2000" dirty="0"/>
          </a:p>
        </p:txBody>
      </p:sp>
      <p:pic>
        <p:nvPicPr>
          <p:cNvPr id="5122" name="Picture 2" descr="C:\Users\rmoniz\AppData\Local\Microsoft\Windows\Temporary Internet Files\Content.IE5\W5F95UEO\MP9004464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8035"/>
            <a:ext cx="4538134" cy="36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09" y="386862"/>
            <a:ext cx="3676651" cy="2757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3" y="2729345"/>
            <a:ext cx="3443287" cy="2291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2348345" cy="2348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60" y="3577524"/>
            <a:ext cx="3609440" cy="2471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5545" y="152400"/>
            <a:ext cx="283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Franklin Gothic Book" pitchFamily="34" charset="0"/>
              </a:rPr>
              <a:t>THE GOALS</a:t>
            </a:r>
            <a:endParaRPr lang="en-US" sz="3600" b="1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050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2823865"/>
            <a:ext cx="4474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Franklin Gothic Book" pitchFamily="34" charset="0"/>
              </a:rPr>
              <a:t>PERSONALIZE</a:t>
            </a:r>
            <a:r>
              <a:rPr lang="en-US" sz="5400" dirty="0" smtClean="0">
                <a:latin typeface="Franklin Gothic Book" pitchFamily="34" charset="0"/>
              </a:rPr>
              <a:t>!</a:t>
            </a:r>
            <a:endParaRPr lang="en-US" sz="54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139</TotalTime>
  <Words>951</Words>
  <Application>Microsoft Office PowerPoint</Application>
  <PresentationFormat>On-screen Show (4:3)</PresentationFormat>
  <Paragraphs>203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Personal Librarian: From Resources to Relationships</vt:lpstr>
      <vt:lpstr>PowerPoint Presentation</vt:lpstr>
      <vt:lpstr>History</vt:lpstr>
      <vt:lpstr>History  CONTINUED</vt:lpstr>
      <vt:lpstr>Implementation at Johnson &amp; Wales University - Charlotte</vt:lpstr>
      <vt:lpstr>Connecting to Past (and Future) Success</vt:lpstr>
      <vt:lpstr>Connecting to Past (and Future)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Librarian: From Resources to Relationships</dc:title>
  <dc:creator>Richard Moniz</dc:creator>
  <cp:lastModifiedBy>FREEMAN, REBECCA T</cp:lastModifiedBy>
  <cp:revision>23</cp:revision>
  <dcterms:created xsi:type="dcterms:W3CDTF">2014-05-06T15:50:33Z</dcterms:created>
  <dcterms:modified xsi:type="dcterms:W3CDTF">2014-07-11T14:53:22Z</dcterms:modified>
</cp:coreProperties>
</file>