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2" r:id="rId1"/>
  </p:sldMasterIdLst>
  <p:handoutMasterIdLst>
    <p:handoutMasterId r:id="rId18"/>
  </p:handoutMasterIdLst>
  <p:sldIdLst>
    <p:sldId id="272" r:id="rId2"/>
    <p:sldId id="269" r:id="rId3"/>
    <p:sldId id="260" r:id="rId4"/>
    <p:sldId id="270" r:id="rId5"/>
    <p:sldId id="258" r:id="rId6"/>
    <p:sldId id="259" r:id="rId7"/>
    <p:sldId id="257" r:id="rId8"/>
    <p:sldId id="261" r:id="rId9"/>
    <p:sldId id="263" r:id="rId10"/>
    <p:sldId id="264" r:id="rId11"/>
    <p:sldId id="271" r:id="rId12"/>
    <p:sldId id="262" r:id="rId13"/>
    <p:sldId id="266" r:id="rId14"/>
    <p:sldId id="265" r:id="rId15"/>
    <p:sldId id="267" r:id="rId16"/>
    <p:sldId id="268" r:id="rId17"/>
  </p:sldIdLst>
  <p:sldSz cx="12192000" cy="6858000"/>
  <p:notesSz cx="7077075" cy="9383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74" d="100"/>
          <a:sy n="74" d="100"/>
        </p:scale>
        <p:origin x="3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815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70815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r">
              <a:defRPr sz="1200"/>
            </a:lvl1pPr>
          </a:lstStyle>
          <a:p>
            <a:fld id="{7372EC1B-9253-4976-94E9-74AF12921F41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2899"/>
            <a:ext cx="3066733" cy="470814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912899"/>
            <a:ext cx="3066733" cy="470814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r">
              <a:defRPr sz="1200"/>
            </a:lvl1pPr>
          </a:lstStyle>
          <a:p>
            <a:fld id="{424F9846-09DC-47EA-B433-2C32921FD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3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93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148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513161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53284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38687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86393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38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061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2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617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5/31/2016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36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5/31/2016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99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5/31/2016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91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5/31/2016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9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5/31/2016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947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5/31/2016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71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7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Burnout and Libraries</a:t>
            </a:r>
            <a:endParaRPr lang="en-US" dirty="0"/>
          </a:p>
        </p:txBody>
      </p:sp>
      <p:pic>
        <p:nvPicPr>
          <p:cNvPr id="1026" name="Picture 2" descr="http://m.c.lnkd.licdn.com/mpr/mpr/p/6/005/05e/07e/1ea2e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170" y="2339439"/>
            <a:ext cx="5715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91240" y="5190187"/>
            <a:ext cx="3670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Presentation for</a:t>
            </a:r>
          </a:p>
          <a:p>
            <a:pPr algn="ctr"/>
            <a:r>
              <a:rPr lang="en-US" sz="2400" b="1" dirty="0" smtClean="0"/>
              <a:t>Metrolina </a:t>
            </a:r>
            <a:r>
              <a:rPr lang="en-US" sz="2400" b="1" dirty="0"/>
              <a:t>Library </a:t>
            </a:r>
            <a:r>
              <a:rPr lang="en-US" sz="2400" b="1" dirty="0" smtClean="0"/>
              <a:t>Association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066727" y="5513352"/>
            <a:ext cx="2975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Presenter:</a:t>
            </a:r>
          </a:p>
          <a:p>
            <a:pPr algn="r"/>
            <a:r>
              <a:rPr lang="en-US" dirty="0" smtClean="0"/>
              <a:t>Martin </a:t>
            </a:r>
            <a:r>
              <a:rPr lang="en-US" dirty="0"/>
              <a:t>House</a:t>
            </a:r>
          </a:p>
          <a:p>
            <a:pPr algn="r"/>
            <a:r>
              <a:rPr lang="en-US" dirty="0"/>
              <a:t>June 9,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4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1960" y="1786977"/>
            <a:ext cx="91969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S.</a:t>
            </a:r>
          </a:p>
          <a:p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G.</a:t>
            </a:r>
          </a:p>
          <a:p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T.</a:t>
            </a:r>
          </a:p>
          <a:p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P.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62059" y="2710719"/>
            <a:ext cx="154624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How?</a:t>
            </a:r>
          </a:p>
          <a:p>
            <a:pPr algn="ctr"/>
            <a:r>
              <a:rPr lang="en-US" sz="3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Why?</a:t>
            </a:r>
          </a:p>
          <a:p>
            <a:pPr algn="ctr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When?</a:t>
            </a:r>
            <a:endParaRPr lang="en-US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6341" y="1403181"/>
            <a:ext cx="203486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Situation/</a:t>
            </a:r>
          </a:p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Person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6342" y="5112370"/>
            <a:ext cx="17334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General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91466" y="1428751"/>
            <a:ext cx="237830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Temporary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30617" y="5116621"/>
            <a:ext cx="225926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Permanent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3841209" y="1941790"/>
            <a:ext cx="4889408" cy="34672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</p:cNvCxnSpPr>
          <p:nvPr/>
        </p:nvCxnSpPr>
        <p:spPr>
          <a:xfrm flipV="1">
            <a:off x="3539750" y="1695568"/>
            <a:ext cx="5190867" cy="37091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83968" y="1695568"/>
            <a:ext cx="157705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183968" y="5482600"/>
            <a:ext cx="157705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9733621" y="1901664"/>
            <a:ext cx="22867" cy="3187771"/>
          </a:xfrm>
          <a:prstGeom prst="straightConnector1">
            <a:avLst/>
          </a:prstGeom>
          <a:ln w="76200">
            <a:prstDash val="dashDot"/>
            <a:headEnd type="triangl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719824" y="2587603"/>
            <a:ext cx="0" cy="2194727"/>
          </a:xfrm>
          <a:prstGeom prst="straightConnector1">
            <a:avLst/>
          </a:prstGeom>
          <a:ln w="76200">
            <a:prstDash val="dashDot"/>
            <a:headEnd type="triangl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529950" y="-13593"/>
            <a:ext cx="5210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I’ve Got a Theory!</a:t>
            </a:r>
            <a:endParaRPr lang="en-US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072645" y="598986"/>
            <a:ext cx="61250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(Well… at least a hypothesis)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861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Service Survey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92383" y="2967335"/>
            <a:ext cx="94072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Think about your survey results.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6295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585" y="1676984"/>
            <a:ext cx="3363979" cy="31904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59377" y="4658508"/>
            <a:ext cx="6548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 Unexamined Life, </a:t>
            </a:r>
          </a:p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is not Worth Living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0129" y="214805"/>
            <a:ext cx="10300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Give Me Something to Sing About!</a:t>
            </a:r>
            <a:endParaRPr lang="en-US" sz="5400" b="1" spc="50" dirty="0">
              <a:ln w="0"/>
              <a:solidFill>
                <a:schemeClr val="bg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48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5687" y="121498"/>
            <a:ext cx="7052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few “not so” Fun Facts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7748" y="1044828"/>
            <a:ext cx="4889224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The single biggest </a:t>
            </a:r>
          </a:p>
          <a:p>
            <a:pPr algn="ctr"/>
            <a:r>
              <a:rPr lang="en-US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source of burnout</a:t>
            </a:r>
          </a:p>
          <a:p>
            <a:pPr algn="ctr"/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 the supervisor-employee 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relationship</a:t>
            </a:r>
            <a:endParaRPr lang="en-US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72855" y="1044828"/>
            <a:ext cx="441018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High Job Demand </a:t>
            </a:r>
          </a:p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&amp; Low Resources</a:t>
            </a:r>
          </a:p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= High Burnout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207" y="3459590"/>
            <a:ext cx="482439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Emotional Exhaustion</a:t>
            </a:r>
          </a:p>
          <a:p>
            <a:pPr algn="ctr"/>
            <a:r>
              <a:rPr lang="en-US" sz="4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=</a:t>
            </a:r>
            <a:br>
              <a:rPr lang="en-US" sz="4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en-US" sz="4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Greatest Predictor</a:t>
            </a:r>
          </a:p>
          <a:p>
            <a:pPr algn="ctr"/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 Burnout</a:t>
            </a:r>
            <a:endParaRPr lang="en-US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0585" y="3549459"/>
            <a:ext cx="512133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Burnout =</a:t>
            </a:r>
          </a:p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Low job &amp; life satisfaction</a:t>
            </a:r>
          </a:p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Chronic health issues</a:t>
            </a:r>
          </a:p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Increased mortality 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rates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196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25954" y="121498"/>
            <a:ext cx="3313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Discussion: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78747"/>
            <a:ext cx="1208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If you are experiencing burnout on any level right now: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071396" y="2239347"/>
            <a:ext cx="100086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What is your take away?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What will you do as an employee?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If you are a supervisor, do you recognize some of these symptoms?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As supervisors, what do you think you should 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Let’s talk strategies for coping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631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03065" y="74845"/>
            <a:ext cx="30207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Strategies</a:t>
            </a:r>
            <a:endParaRPr lang="en-US" sz="5400" b="1" u="sng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2389" y="920582"/>
            <a:ext cx="5260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Find 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Y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our Escapes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4302" y="923931"/>
            <a:ext cx="2174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Reflect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9099" y="4725946"/>
            <a:ext cx="5456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Disconnect a Little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71865" y="4598790"/>
            <a:ext cx="3579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Take a Walk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4579" y="1916668"/>
            <a:ext cx="225734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81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</a:rPr>
              <a:t>How?</a:t>
            </a:r>
          </a:p>
          <a:p>
            <a:pPr algn="ctr"/>
            <a:r>
              <a:rPr lang="en-US" sz="5400" b="1" dirty="0" smtClean="0">
                <a:ln w="381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</a:rPr>
              <a:t>Why?</a:t>
            </a:r>
          </a:p>
          <a:p>
            <a:pPr algn="ctr"/>
            <a:r>
              <a:rPr lang="en-US" sz="5400" b="1" dirty="0" smtClean="0">
                <a:ln w="381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</a:rPr>
              <a:t>When?</a:t>
            </a:r>
            <a:endParaRPr lang="en-US" sz="5400" b="1" dirty="0">
              <a:ln w="381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19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9684" y="317441"/>
            <a:ext cx="4656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Gratuitous Slide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715" y="1917926"/>
            <a:ext cx="225742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9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97917"/>
            <a:ext cx="12192000" cy="725379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 Through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Motions?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5060"/>
          <a:stretch/>
        </p:blipFill>
        <p:spPr>
          <a:xfrm>
            <a:off x="1565352" y="1825434"/>
            <a:ext cx="8923658" cy="44365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881484" y="2003950"/>
            <a:ext cx="475187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 you ever feel 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like you’re just going through the motions at work?</a:t>
            </a:r>
          </a:p>
        </p:txBody>
      </p:sp>
      <p:sp>
        <p:nvSpPr>
          <p:cNvPr id="4" name="Rectangle 3"/>
          <p:cNvSpPr/>
          <p:nvPr/>
        </p:nvSpPr>
        <p:spPr>
          <a:xfrm>
            <a:off x="626453" y="3258188"/>
            <a:ext cx="514569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Are you physically present, but not mentally?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6321" y="2321677"/>
            <a:ext cx="400947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Do you ever feel just emotionally drained by work?</a:t>
            </a:r>
            <a:endParaRPr lang="en-US" sz="4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25060"/>
          <a:stretch/>
        </p:blipFill>
        <p:spPr>
          <a:xfrm>
            <a:off x="7558196" y="2647133"/>
            <a:ext cx="4324185" cy="21498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4911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237" y="1321518"/>
            <a:ext cx="5712960" cy="41242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09657" y="5445779"/>
            <a:ext cx="6447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Emotional Exhaustion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68430" y="371699"/>
            <a:ext cx="4294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What You Feel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56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bit of Academia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490" y="1843183"/>
            <a:ext cx="7004180" cy="38304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767709">
            <a:off x="8125436" y="2604147"/>
            <a:ext cx="38907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Research says!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00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Low Functioning and Chronic Stress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8196" y="2160588"/>
            <a:ext cx="4275645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7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3" t="13791" r="-273" b="-1306"/>
          <a:stretch/>
        </p:blipFill>
        <p:spPr>
          <a:xfrm>
            <a:off x="3884159" y="1848011"/>
            <a:ext cx="3580331" cy="35965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4060" y="5351306"/>
            <a:ext cx="9936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Emotional &amp; Physical Health Issues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2799" y="556315"/>
            <a:ext cx="6534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Walk Through the Fire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4824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12" y="642937"/>
            <a:ext cx="7419975" cy="55721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70066" y="-159586"/>
            <a:ext cx="6300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Some (brief) Statistics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117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722" y="3045296"/>
            <a:ext cx="1524000" cy="2305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834" y="3136464"/>
            <a:ext cx="3814860" cy="256358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877136" y="3903907"/>
            <a:ext cx="2024743" cy="653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93655" y="1382138"/>
            <a:ext cx="35610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Grumpy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Library Staff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07780" y="1797636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95018" y="1382138"/>
            <a:ext cx="27268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Unhappy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Patrons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85662" y="199197"/>
            <a:ext cx="6782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Organizational “Costs”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598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9544" y="4604722"/>
            <a:ext cx="8596668" cy="860400"/>
          </a:xfrm>
        </p:spPr>
        <p:txBody>
          <a:bodyPr>
            <a:normAutofit/>
          </a:bodyPr>
          <a:lstStyle/>
          <a:p>
            <a:pPr algn="ctr"/>
            <a:r>
              <a:rPr lang="en-US" sz="36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Burnout bad </a:t>
            </a:r>
            <a:r>
              <a:rPr lang="en-US" sz="36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 </a:t>
            </a:r>
            <a:r>
              <a:rPr lang="en-US" sz="36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Happy </a:t>
            </a:r>
            <a:r>
              <a:rPr lang="en-US" sz="36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Library = </a:t>
            </a:r>
            <a:r>
              <a:rPr lang="en-US" sz="36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good</a:t>
            </a:r>
            <a:endParaRPr lang="en-US" sz="36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492" y="1678440"/>
            <a:ext cx="3914775" cy="22764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13127" y="362928"/>
            <a:ext cx="3569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Buffy says…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268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1726</TotalTime>
  <Words>282</Words>
  <Application>Microsoft Office PowerPoint</Application>
  <PresentationFormat>Widescreen</PresentationFormat>
  <Paragraphs>76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Trebuchet MS</vt:lpstr>
      <vt:lpstr>Wingdings 3</vt:lpstr>
      <vt:lpstr>Facet</vt:lpstr>
      <vt:lpstr>Burnout and Libraries</vt:lpstr>
      <vt:lpstr>Going Through the Motions?</vt:lpstr>
      <vt:lpstr>PowerPoint Presentation</vt:lpstr>
      <vt:lpstr>A Little bit of Academia</vt:lpstr>
      <vt:lpstr>Low Functioning and Chronic Stress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Human Service Survey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CPCC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House</dc:creator>
  <cp:lastModifiedBy>Martin House</cp:lastModifiedBy>
  <cp:revision>33</cp:revision>
  <cp:lastPrinted>2016-05-24T13:13:53Z</cp:lastPrinted>
  <dcterms:created xsi:type="dcterms:W3CDTF">2016-05-19T19:46:38Z</dcterms:created>
  <dcterms:modified xsi:type="dcterms:W3CDTF">2016-05-31T15:34:23Z</dcterms:modified>
</cp:coreProperties>
</file>